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5" r:id="rId3"/>
    <p:sldId id="270" r:id="rId4"/>
    <p:sldId id="271" r:id="rId5"/>
    <p:sldId id="264" r:id="rId6"/>
    <p:sldId id="268" r:id="rId7"/>
    <p:sldId id="257" r:id="rId8"/>
    <p:sldId id="269" r:id="rId9"/>
    <p:sldId id="267" r:id="rId10"/>
    <p:sldId id="258" r:id="rId11"/>
    <p:sldId id="263" r:id="rId12"/>
    <p:sldId id="259" r:id="rId13"/>
    <p:sldId id="260" r:id="rId14"/>
    <p:sldId id="266" r:id="rId15"/>
    <p:sldId id="262" r:id="rId16"/>
    <p:sldId id="26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827"/>
    <a:srgbClr val="3636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5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905E3C-4BAB-4A96-A922-7BFAEF974B87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A539B-A58A-4F9A-84CC-CDDBAB2611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0886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2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564526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11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853256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12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904707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13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663895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14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800106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15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75837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16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08930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3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35166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4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173356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5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93431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6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91242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7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83413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8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890600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9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22467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531813" y="749300"/>
            <a:ext cx="6562725" cy="3692525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CA7C9CE0-C161-4B1C-AB5A-205FFC85AFA7}" type="slidenum">
              <a:rPr lang="ru-RU" sz="1400" b="0" strike="noStrike" spc="-1" smtClean="0">
                <a:latin typeface="Times New Roman"/>
              </a:rPr>
              <a:t>10</a:t>
            </a:fld>
            <a:endParaRPr lang="ru-RU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91812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7095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532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5375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911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44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05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606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9915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165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8069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8544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4D7FE9-E167-4C1A-9882-ED30199F1B66}" type="datetimeFigureOut">
              <a:rPr lang="ru-RU" smtClean="0"/>
              <a:t>18.02.2022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F4C9D-76F1-44A5-8E0D-429814420D9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635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8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>
            <a:spLocks/>
          </p:cNvSpPr>
          <p:nvPr/>
        </p:nvSpPr>
        <p:spPr>
          <a:xfrm>
            <a:off x="1981380" y="1906537"/>
            <a:ext cx="8229240" cy="2664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Машинное Обучение</a:t>
            </a:r>
          </a:p>
          <a:p>
            <a:endParaRPr lang="ru-RU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</a:t>
            </a:r>
          </a:p>
        </p:txBody>
      </p:sp>
      <p:sp>
        <p:nvSpPr>
          <p:cNvPr id="5" name="Текст 2"/>
          <p:cNvSpPr txBox="1">
            <a:spLocks/>
          </p:cNvSpPr>
          <p:nvPr/>
        </p:nvSpPr>
        <p:spPr>
          <a:xfrm>
            <a:off x="3359696" y="5013176"/>
            <a:ext cx="5021262" cy="8791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Долганов Антон Юрьевич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572"/>
            <a:ext cx="3354014" cy="2125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4286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19536" y="873070"/>
            <a:ext cx="7920880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Порог Вхождения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09320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10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Нижний колонтитул 6">
            <a:extLst>
              <a:ext uri="{FF2B5EF4-FFF2-40B4-BE49-F238E27FC236}">
                <a16:creationId xmlns:a16="http://schemas.microsoft.com/office/drawing/2014/main" id="{D4C3492B-5A0B-464F-BE8D-E75F3455FC4E}"/>
              </a:ext>
            </a:extLst>
          </p:cNvPr>
          <p:cNvSpPr txBox="1">
            <a:spLocks/>
          </p:cNvSpPr>
          <p:nvPr/>
        </p:nvSpPr>
        <p:spPr>
          <a:xfrm>
            <a:off x="2775754" y="238955"/>
            <a:ext cx="6307816" cy="4492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A968FE53-04F6-49EA-BAC8-EDD638594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B7F66C55-1DB3-4D9B-B2AA-A303046F5F25}"/>
              </a:ext>
            </a:extLst>
          </p:cNvPr>
          <p:cNvCxnSpPr>
            <a:cxnSpLocks/>
          </p:cNvCxnSpPr>
          <p:nvPr/>
        </p:nvCxnSpPr>
        <p:spPr>
          <a:xfrm flipV="1">
            <a:off x="169187" y="962067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6197859-9489-44A0-968D-0EAE91A29BC4}"/>
              </a:ext>
            </a:extLst>
          </p:cNvPr>
          <p:cNvSpPr/>
          <p:nvPr/>
        </p:nvSpPr>
        <p:spPr>
          <a:xfrm>
            <a:off x="572068" y="1511893"/>
            <a:ext cx="1009295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Ожидается, что студенты: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ru-RU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знают основные принципы и имеют навыки программирования на уровне, достаточном для написания и понимания достаточно тривиальной компьютерной программы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на 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Python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;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55146D54-B137-4C78-922C-0D58A7B7ACE8}"/>
              </a:ext>
            </a:extLst>
          </p:cNvPr>
          <p:cNvSpPr/>
          <p:nvPr/>
        </p:nvSpPr>
        <p:spPr>
          <a:xfrm>
            <a:off x="572068" y="3204883"/>
            <a:ext cx="972593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Пример программы</a:t>
            </a:r>
          </a:p>
          <a:p>
            <a:pPr>
              <a:spcAft>
                <a:spcPts val="600"/>
              </a:spcAft>
            </a:pP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X,y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= </a:t>
            </a:r>
            <a:r>
              <a:rPr lang="ru-RU" sz="20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функция_загрузки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(данные)</a:t>
            </a:r>
          </a:p>
          <a:p>
            <a:pPr>
              <a:spcAft>
                <a:spcPts val="600"/>
              </a:spcAft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Решение=</a:t>
            </a:r>
            <a:r>
              <a:rPr lang="ru-RU" sz="20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функция_обработки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</a:t>
            </a:r>
            <a:r>
              <a:rPr lang="en-US" sz="2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X,y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21C4F89C-1A06-48A9-9173-A4BD9564F897}"/>
              </a:ext>
            </a:extLst>
          </p:cNvPr>
          <p:cNvSpPr/>
          <p:nvPr/>
        </p:nvSpPr>
        <p:spPr>
          <a:xfrm>
            <a:off x="554893" y="4418605"/>
            <a:ext cx="972593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знакомы (хотя бы на базовом уровне) с теорией вероятностей;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ru-RU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знакомы (хотя бы на базовом уровне) с мат. анализом и линейной алгеброй.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B8F61E1B-A827-4D2F-ABCD-E1388B4B07B9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C77EF9C-5A0F-4F38-B270-1F7CF80B3585}"/>
              </a:ext>
            </a:extLst>
          </p:cNvPr>
          <p:cNvSpPr/>
          <p:nvPr/>
        </p:nvSpPr>
        <p:spPr>
          <a:xfrm>
            <a:off x="572068" y="6139194"/>
            <a:ext cx="97259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хотят изучать машинное обучение</a:t>
            </a:r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270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19536" y="873070"/>
            <a:ext cx="7920880" cy="827739"/>
          </a:xfrm>
        </p:spPr>
        <p:txBody>
          <a:bodyPr>
            <a:normAutofit/>
          </a:bodyPr>
          <a:lstStyle/>
          <a:p>
            <a:r>
              <a:rPr lang="ru-RU" alt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Практики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136560" y="6309320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11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01482" y="1477911"/>
            <a:ext cx="3898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На языке </a:t>
            </a:r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Python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F3FA270-E088-4C68-9561-50345EF4CD9A}"/>
              </a:ext>
            </a:extLst>
          </p:cNvPr>
          <p:cNvSpPr/>
          <p:nvPr/>
        </p:nvSpPr>
        <p:spPr>
          <a:xfrm>
            <a:off x="1055440" y="5326494"/>
            <a:ext cx="966630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Среда работы – «блокноты» </a:t>
            </a:r>
            <a:r>
              <a:rPr lang="ru-RU" sz="2800" dirty="0" err="1">
                <a:solidFill>
                  <a:schemeClr val="bg1"/>
                </a:solidFill>
              </a:rPr>
              <a:t>Колаб</a:t>
            </a:r>
            <a:r>
              <a:rPr lang="ru-RU" sz="2800" dirty="0">
                <a:solidFill>
                  <a:schemeClr val="bg1"/>
                </a:solidFill>
              </a:rPr>
              <a:t> (работают в браузере, </a:t>
            </a:r>
            <a:r>
              <a:rPr lang="ru-RU" sz="2800" dirty="0" err="1">
                <a:solidFill>
                  <a:schemeClr val="bg1"/>
                </a:solidFill>
              </a:rPr>
              <a:t>кек</a:t>
            </a:r>
            <a:r>
              <a:rPr lang="ru-RU" sz="2800" dirty="0">
                <a:solidFill>
                  <a:schemeClr val="bg1"/>
                </a:solidFill>
              </a:rPr>
              <a:t>)</a:t>
            </a:r>
          </a:p>
          <a:p>
            <a:r>
              <a:rPr lang="ru-RU" sz="2800" dirty="0">
                <a:solidFill>
                  <a:schemeClr val="bg1"/>
                </a:solidFill>
              </a:rPr>
              <a:t>	https://colab.research.google.com/</a:t>
            </a:r>
          </a:p>
        </p:txBody>
      </p:sp>
      <p:sp>
        <p:nvSpPr>
          <p:cNvPr id="17" name="Нижний колонтитул 6">
            <a:extLst>
              <a:ext uri="{FF2B5EF4-FFF2-40B4-BE49-F238E27FC236}">
                <a16:creationId xmlns:a16="http://schemas.microsoft.com/office/drawing/2014/main" id="{FD8C95E7-DEF7-4D43-96A9-A3C530893F3D}"/>
              </a:ext>
            </a:extLst>
          </p:cNvPr>
          <p:cNvSpPr txBox="1">
            <a:spLocks/>
          </p:cNvSpPr>
          <p:nvPr/>
        </p:nvSpPr>
        <p:spPr>
          <a:xfrm>
            <a:off x="2775754" y="238955"/>
            <a:ext cx="6307816" cy="4492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0E86EB7E-4B05-4462-A705-E0C32AD669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64706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09D37705-2122-483A-A4B2-3E24B012A2DC}"/>
              </a:ext>
            </a:extLst>
          </p:cNvPr>
          <p:cNvCxnSpPr>
            <a:cxnSpLocks/>
          </p:cNvCxnSpPr>
          <p:nvPr/>
        </p:nvCxnSpPr>
        <p:spPr>
          <a:xfrm flipV="1">
            <a:off x="169187" y="924745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BD25B5B9-AEE6-4477-883B-A14E3E16B86B}"/>
              </a:ext>
            </a:extLst>
          </p:cNvPr>
          <p:cNvSpPr/>
          <p:nvPr/>
        </p:nvSpPr>
        <p:spPr>
          <a:xfrm>
            <a:off x="895736" y="1994547"/>
            <a:ext cx="11568608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</a:rPr>
              <a:t>Основные Библиотеки </a:t>
            </a:r>
          </a:p>
          <a:p>
            <a:r>
              <a:rPr lang="ru-RU" sz="2800" dirty="0">
                <a:solidFill>
                  <a:schemeClr val="bg1"/>
                </a:solidFill>
              </a:rPr>
              <a:t>	</a:t>
            </a:r>
            <a:r>
              <a:rPr lang="en-US" sz="2800" dirty="0">
                <a:solidFill>
                  <a:schemeClr val="bg1"/>
                </a:solidFill>
              </a:rPr>
              <a:t>NumPy (</a:t>
            </a:r>
            <a:r>
              <a:rPr lang="ru-RU" sz="2800" dirty="0">
                <a:solidFill>
                  <a:schemeClr val="bg1"/>
                </a:solidFill>
              </a:rPr>
              <a:t>посчитать что-то там)</a:t>
            </a: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	Pandas (</a:t>
            </a:r>
            <a:r>
              <a:rPr lang="ru-RU" sz="2800" dirty="0">
                <a:solidFill>
                  <a:schemeClr val="bg1"/>
                </a:solidFill>
              </a:rPr>
              <a:t>структуры данных)</a:t>
            </a:r>
          </a:p>
          <a:p>
            <a:r>
              <a:rPr lang="ru-RU" sz="2800" dirty="0">
                <a:solidFill>
                  <a:schemeClr val="bg1"/>
                </a:solidFill>
              </a:rPr>
              <a:t>	</a:t>
            </a:r>
            <a:r>
              <a:rPr lang="en-US" sz="2800" dirty="0">
                <a:solidFill>
                  <a:schemeClr val="bg1"/>
                </a:solidFill>
              </a:rPr>
              <a:t>Matplot.lib </a:t>
            </a:r>
            <a:r>
              <a:rPr lang="ru-RU" sz="2800" dirty="0">
                <a:solidFill>
                  <a:schemeClr val="bg1"/>
                </a:solidFill>
              </a:rPr>
              <a:t>и </a:t>
            </a:r>
            <a:r>
              <a:rPr lang="en-US" sz="2800" dirty="0">
                <a:solidFill>
                  <a:schemeClr val="bg1"/>
                </a:solidFill>
              </a:rPr>
              <a:t>Seaborn (</a:t>
            </a:r>
            <a:r>
              <a:rPr lang="ru-RU" sz="2800" dirty="0">
                <a:solidFill>
                  <a:schemeClr val="bg1"/>
                </a:solidFill>
              </a:rPr>
              <a:t>отрисовать)</a:t>
            </a:r>
          </a:p>
          <a:p>
            <a:r>
              <a:rPr lang="ru-RU" sz="2800" dirty="0">
                <a:solidFill>
                  <a:schemeClr val="bg1"/>
                </a:solidFill>
              </a:rPr>
              <a:t>	</a:t>
            </a:r>
            <a:r>
              <a:rPr lang="en-US" sz="2800" dirty="0" err="1">
                <a:solidFill>
                  <a:schemeClr val="bg1"/>
                </a:solidFill>
              </a:rPr>
              <a:t>sklearn</a:t>
            </a:r>
            <a:r>
              <a:rPr lang="en-US" sz="2800" dirty="0">
                <a:solidFill>
                  <a:schemeClr val="bg1"/>
                </a:solidFill>
              </a:rPr>
              <a:t> (</a:t>
            </a:r>
            <a:r>
              <a:rPr lang="ru-RU" sz="2800" dirty="0">
                <a:solidFill>
                  <a:schemeClr val="bg1"/>
                </a:solidFill>
              </a:rPr>
              <a:t>традиционные алгоритмы машинного обучения)</a:t>
            </a:r>
          </a:p>
          <a:p>
            <a:endParaRPr lang="ru-RU" sz="1000" dirty="0">
              <a:solidFill>
                <a:schemeClr val="bg1"/>
              </a:solidFill>
            </a:endParaRPr>
          </a:p>
          <a:p>
            <a:r>
              <a:rPr lang="ru-RU" sz="2800" dirty="0">
                <a:solidFill>
                  <a:schemeClr val="bg1"/>
                </a:solidFill>
              </a:rPr>
              <a:t>	</a:t>
            </a:r>
            <a:r>
              <a:rPr lang="en-US" sz="2800" dirty="0">
                <a:solidFill>
                  <a:schemeClr val="bg1"/>
                </a:solidFill>
              </a:rPr>
              <a:t>OpenCV </a:t>
            </a:r>
            <a:r>
              <a:rPr lang="ru-RU" sz="2800" dirty="0">
                <a:solidFill>
                  <a:schemeClr val="bg1"/>
                </a:solidFill>
              </a:rPr>
              <a:t>(обработка изображений)</a:t>
            </a:r>
          </a:p>
          <a:p>
            <a:r>
              <a:rPr lang="en-US" sz="2800" dirty="0">
                <a:solidFill>
                  <a:schemeClr val="bg1"/>
                </a:solidFill>
              </a:rPr>
              <a:t>	TensorFlow (</a:t>
            </a:r>
            <a:r>
              <a:rPr lang="ru-RU" sz="2800" dirty="0">
                <a:solidFill>
                  <a:schemeClr val="bg1"/>
                </a:solidFill>
              </a:rPr>
              <a:t>простой интерфейс для работы с Нейронными Сетями)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31571763-E755-4C38-9CE4-F0FD88D8C512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69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1" grpId="0"/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9279" y="945533"/>
            <a:ext cx="11062628" cy="827739"/>
          </a:xfrm>
        </p:spPr>
        <p:txBody>
          <a:bodyPr>
            <a:normAutofit fontScale="90000"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Материалы для дополнительного ознакомления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81328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12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05515" y="2728162"/>
            <a:ext cx="337400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u="sng" dirty="0">
                <a:solidFill>
                  <a:schemeClr val="bg1"/>
                </a:solidFill>
              </a:rPr>
              <a:t>cs229.stanford.edu</a:t>
            </a:r>
            <a:endParaRPr lang="ru-RU" sz="3200" u="sng" dirty="0">
              <a:solidFill>
                <a:schemeClr val="bg1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05515" y="2141543"/>
            <a:ext cx="447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-apple-system"/>
              </a:rPr>
              <a:t>Stanford CS229: Machine Learning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98285A2-4147-4B83-8EA9-CD1245DB8B8B}"/>
              </a:ext>
            </a:extLst>
          </p:cNvPr>
          <p:cNvSpPr/>
          <p:nvPr/>
        </p:nvSpPr>
        <p:spPr>
          <a:xfrm>
            <a:off x="205515" y="3406256"/>
            <a:ext cx="880794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u="sng" dirty="0">
                <a:solidFill>
                  <a:schemeClr val="bg1"/>
                </a:solidFill>
              </a:rPr>
              <a:t>www.coursera.org/specializations/deep-learning</a:t>
            </a:r>
          </a:p>
        </p:txBody>
      </p:sp>
      <p:sp>
        <p:nvSpPr>
          <p:cNvPr id="12" name="Нижний колонтитул 6">
            <a:extLst>
              <a:ext uri="{FF2B5EF4-FFF2-40B4-BE49-F238E27FC236}">
                <a16:creationId xmlns:a16="http://schemas.microsoft.com/office/drawing/2014/main" id="{E39BB326-9E54-4E6A-B8E4-88DAF4F41535}"/>
              </a:ext>
            </a:extLst>
          </p:cNvPr>
          <p:cNvSpPr txBox="1">
            <a:spLocks/>
          </p:cNvSpPr>
          <p:nvPr/>
        </p:nvSpPr>
        <p:spPr>
          <a:xfrm>
            <a:off x="2775754" y="238955"/>
            <a:ext cx="6307816" cy="4492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92C99E84-1ADF-411B-B55F-53CDD7257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64706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34B3EFC0-E0B0-41A5-A7AC-9380A915D7B2}"/>
              </a:ext>
            </a:extLst>
          </p:cNvPr>
          <p:cNvCxnSpPr>
            <a:cxnSpLocks/>
          </p:cNvCxnSpPr>
          <p:nvPr/>
        </p:nvCxnSpPr>
        <p:spPr>
          <a:xfrm flipV="1">
            <a:off x="169187" y="924745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E8DD8ACC-9E59-452B-83CE-85566CD29AF3}"/>
              </a:ext>
            </a:extLst>
          </p:cNvPr>
          <p:cNvSpPr/>
          <p:nvPr/>
        </p:nvSpPr>
        <p:spPr>
          <a:xfrm>
            <a:off x="6470450" y="2121828"/>
            <a:ext cx="5400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15 книг по машинному обучению для начинающих</a:t>
            </a:r>
          </a:p>
          <a:p>
            <a:r>
              <a:rPr lang="en-US" u="sng" dirty="0">
                <a:solidFill>
                  <a:schemeClr val="bg1"/>
                </a:solidFill>
              </a:rPr>
              <a:t>https://habr.com/ru/post/464871/</a:t>
            </a:r>
            <a:endParaRPr lang="ru-RU" u="sng" dirty="0">
              <a:solidFill>
                <a:schemeClr val="bg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3E7A49C-AD3C-486C-99B4-0E1365E569A3}"/>
              </a:ext>
            </a:extLst>
          </p:cNvPr>
          <p:cNvSpPr/>
          <p:nvPr/>
        </p:nvSpPr>
        <p:spPr>
          <a:xfrm>
            <a:off x="6455954" y="2830852"/>
            <a:ext cx="38945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Школы анализа данных Яндекса </a:t>
            </a:r>
          </a:p>
          <a:p>
            <a:r>
              <a:rPr lang="ru-RU" u="sng" dirty="0">
                <a:solidFill>
                  <a:schemeClr val="bg1"/>
                </a:solidFill>
              </a:rPr>
              <a:t>онлайн-учебник: https://clck.ru/b33aZ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56DEAA5-E129-4CB3-8252-49BFA8AB67A5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5E3701B-8214-4708-A54E-6C9E4D477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4113" y="4050090"/>
            <a:ext cx="4147202" cy="271411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CD3CE11-F06A-4E52-80C0-758002CAF4B7}"/>
              </a:ext>
            </a:extLst>
          </p:cNvPr>
          <p:cNvSpPr txBox="1"/>
          <p:nvPr/>
        </p:nvSpPr>
        <p:spPr>
          <a:xfrm>
            <a:off x="1981404" y="6290482"/>
            <a:ext cx="1728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https://ods.ai/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CED2E5E-DAD3-4E5E-8834-329CD92EDD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404" y="4030843"/>
            <a:ext cx="1588700" cy="221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117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0" grpId="0"/>
      <p:bldP spid="18" grpId="0"/>
      <p:bldP spid="19" grpId="0"/>
      <p:bldP spid="20" grpId="0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237312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13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1991545" y="1052737"/>
            <a:ext cx="8208963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Рекомендуемые видео по тематике </a:t>
            </a:r>
          </a:p>
        </p:txBody>
      </p:sp>
      <p:sp>
        <p:nvSpPr>
          <p:cNvPr id="12" name="Нижний колонтитул 6">
            <a:extLst>
              <a:ext uri="{FF2B5EF4-FFF2-40B4-BE49-F238E27FC236}">
                <a16:creationId xmlns:a16="http://schemas.microsoft.com/office/drawing/2014/main" id="{FFBC5850-E639-45CE-B13E-853DE1946AE8}"/>
              </a:ext>
            </a:extLst>
          </p:cNvPr>
          <p:cNvSpPr txBox="1">
            <a:spLocks/>
          </p:cNvSpPr>
          <p:nvPr/>
        </p:nvSpPr>
        <p:spPr>
          <a:xfrm>
            <a:off x="2775754" y="238955"/>
            <a:ext cx="6307816" cy="4492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214F3885-256B-4AB4-8E1C-5CBACC3BF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64706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6B95283F-EC77-408F-A24D-7738FCB67441}"/>
              </a:ext>
            </a:extLst>
          </p:cNvPr>
          <p:cNvCxnSpPr>
            <a:cxnSpLocks/>
          </p:cNvCxnSpPr>
          <p:nvPr/>
        </p:nvCxnSpPr>
        <p:spPr>
          <a:xfrm flipV="1">
            <a:off x="169187" y="924745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4EB76B8-90E5-4074-AA01-6C1AEB3A5C76}"/>
              </a:ext>
            </a:extLst>
          </p:cNvPr>
          <p:cNvSpPr txBox="1"/>
          <p:nvPr/>
        </p:nvSpPr>
        <p:spPr>
          <a:xfrm>
            <a:off x="-25856" y="1712997"/>
            <a:ext cx="127454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ru-RU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Про «</a:t>
            </a:r>
            <a:r>
              <a:rPr lang="ru-RU" sz="28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матан</a:t>
            </a:r>
            <a:r>
              <a:rPr lang="ru-RU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»</a:t>
            </a:r>
            <a:r>
              <a:rPr lang="en-US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 разную статистику</a:t>
            </a:r>
          </a:p>
          <a:p>
            <a:pPr lvl="1"/>
            <a:r>
              <a:rPr lang="en-US" sz="2800" b="1" dirty="0">
                <a:solidFill>
                  <a:schemeClr val="bg1"/>
                </a:solidFill>
              </a:rPr>
              <a:t>3Blue1Brown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endParaRPr lang="ru-RU" sz="2000" b="1" dirty="0">
              <a:solidFill>
                <a:schemeClr val="bg1"/>
              </a:solidFill>
            </a:endParaRPr>
          </a:p>
          <a:p>
            <a:pPr lvl="1"/>
            <a:r>
              <a:rPr lang="en-US" sz="2000" b="1" u="sng" dirty="0">
                <a:solidFill>
                  <a:schemeClr val="bg1"/>
                </a:solidFill>
              </a:rPr>
              <a:t>w</a:t>
            </a:r>
            <a:r>
              <a:rPr lang="en-US" sz="2400" u="sng" dirty="0">
                <a:solidFill>
                  <a:schemeClr val="bg1"/>
                </a:solidFill>
              </a:rPr>
              <a:t>ww.youtube.com/channel/UCYO_jab_esuFRV4b17AJtAw</a:t>
            </a:r>
          </a:p>
          <a:p>
            <a:pPr lvl="1"/>
            <a:r>
              <a:rPr lang="en-US" sz="2800" b="1" dirty="0">
                <a:solidFill>
                  <a:schemeClr val="bg1"/>
                </a:solidFill>
              </a:rPr>
              <a:t>Welch Labs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</a:p>
          <a:p>
            <a:pPr lvl="1"/>
            <a:r>
              <a:rPr lang="en-US" sz="2400" u="sng" dirty="0">
                <a:solidFill>
                  <a:schemeClr val="bg1"/>
                </a:solidFill>
              </a:rPr>
              <a:t>www.youtube.com/user/Taylorns34</a:t>
            </a:r>
          </a:p>
          <a:p>
            <a:pPr lvl="1"/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ru-RU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Про Машинное обучение (разные интересные каналы)</a:t>
            </a:r>
            <a:endParaRPr lang="en-US" sz="28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tr-TR" sz="2800" b="1" dirty="0">
                <a:solidFill>
                  <a:schemeClr val="bg1"/>
                </a:solidFill>
              </a:rPr>
              <a:t>Two Minute Papers</a:t>
            </a:r>
            <a:endParaRPr lang="en-US" sz="2800" b="1" dirty="0">
              <a:solidFill>
                <a:schemeClr val="bg1"/>
              </a:solidFill>
            </a:endParaRPr>
          </a:p>
          <a:p>
            <a:pPr lvl="1"/>
            <a:r>
              <a:rPr lang="tr-TR" sz="2400" u="sng" dirty="0">
                <a:solidFill>
                  <a:schemeClr val="bg1"/>
                </a:solidFill>
              </a:rPr>
              <a:t>https://www.youtube.com/c/K%C3%A1rolyZsolnai/featured</a:t>
            </a:r>
            <a:endParaRPr lang="en-US" sz="2400" u="sng" dirty="0">
              <a:solidFill>
                <a:schemeClr val="bg1"/>
              </a:solidFill>
            </a:endParaRPr>
          </a:p>
          <a:p>
            <a:pPr lvl="1"/>
            <a:r>
              <a:rPr lang="tr-TR" sz="2800" b="1" dirty="0">
                <a:solidFill>
                  <a:schemeClr val="bg1"/>
                </a:solidFill>
              </a:rPr>
              <a:t>StatQuest with Josh Starmer</a:t>
            </a:r>
            <a:endParaRPr lang="en-US" sz="2800" b="1" dirty="0">
              <a:solidFill>
                <a:schemeClr val="bg1"/>
              </a:solidFill>
            </a:endParaRPr>
          </a:p>
          <a:p>
            <a:pPr lvl="1"/>
            <a:r>
              <a:rPr lang="tr-TR" sz="2400" u="sng" dirty="0">
                <a:solidFill>
                  <a:schemeClr val="bg1"/>
                </a:solidFill>
              </a:rPr>
              <a:t>https://www.youtube.com/user/joshstarmer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1C133660-C88A-439D-9B30-E2DBCA3F30B4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519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09320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14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1991545" y="1052737"/>
            <a:ext cx="8208963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После курса</a:t>
            </a:r>
          </a:p>
        </p:txBody>
      </p:sp>
      <p:sp>
        <p:nvSpPr>
          <p:cNvPr id="14" name="Нижний колонтитул 6">
            <a:extLst>
              <a:ext uri="{FF2B5EF4-FFF2-40B4-BE49-F238E27FC236}">
                <a16:creationId xmlns:a16="http://schemas.microsoft.com/office/drawing/2014/main" id="{F6A6FB2D-DD88-40B2-87DE-D50CB4B4A4DE}"/>
              </a:ext>
            </a:extLst>
          </p:cNvPr>
          <p:cNvSpPr txBox="1">
            <a:spLocks/>
          </p:cNvSpPr>
          <p:nvPr/>
        </p:nvSpPr>
        <p:spPr>
          <a:xfrm>
            <a:off x="2775754" y="238955"/>
            <a:ext cx="6307816" cy="4492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6A0A9343-EDD0-42AA-A626-A32F11EA8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64706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5B954D3E-9C2D-427E-9739-31227B640DD7}"/>
              </a:ext>
            </a:extLst>
          </p:cNvPr>
          <p:cNvCxnSpPr>
            <a:cxnSpLocks/>
          </p:cNvCxnSpPr>
          <p:nvPr/>
        </p:nvCxnSpPr>
        <p:spPr>
          <a:xfrm flipV="1">
            <a:off x="169187" y="924745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38F55DF1-FAA5-43BF-9D00-4D71AB734A0E}"/>
              </a:ext>
            </a:extLst>
          </p:cNvPr>
          <p:cNvSpPr/>
          <p:nvPr/>
        </p:nvSpPr>
        <p:spPr>
          <a:xfrm>
            <a:off x="171486" y="1677619"/>
            <a:ext cx="12020514" cy="20467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Вас </a:t>
            </a:r>
            <a:r>
              <a:rPr lang="ru-RU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НЕ</a:t>
            </a:r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возьмут в Яндекс</a:t>
            </a:r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/Google/</a:t>
            </a:r>
            <a:r>
              <a:rPr lang="en-US" sz="2800" strike="sngStrike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Facebook</a:t>
            </a:r>
            <a:r>
              <a:rPr lang="en-US" sz="2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Meta</a:t>
            </a:r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на позицию </a:t>
            </a:r>
            <a:r>
              <a:rPr lang="en-US" sz="2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DataScientist</a:t>
            </a:r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/Эксперт по Нейронным Сетям/кто-то там еще</a:t>
            </a:r>
          </a:p>
          <a:p>
            <a:pPr lvl="1"/>
            <a:endParaRPr lang="ru-RU" sz="1200" u="sng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Вы </a:t>
            </a:r>
            <a:r>
              <a:rPr lang="ru-RU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НЕ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станете зарабатывать в </a:t>
            </a:r>
            <a:r>
              <a:rPr lang="ru-RU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Х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раз больше на текущей должности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n-US" sz="11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Вы </a:t>
            </a:r>
            <a:r>
              <a:rPr lang="ru-RU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возможно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научитесь делать </a:t>
            </a:r>
            <a:r>
              <a:rPr lang="en-US" sz="2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DeepFake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 пр.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0900A7-FE91-4AAA-9E00-199664882EDC}"/>
              </a:ext>
            </a:extLst>
          </p:cNvPr>
          <p:cNvSpPr txBox="1"/>
          <p:nvPr/>
        </p:nvSpPr>
        <p:spPr>
          <a:xfrm>
            <a:off x="183475" y="3737764"/>
            <a:ext cx="124520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Вы будете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знать базовые термины о Машинном обучении;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понимать как оно работает;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уметь реализовывать проекты по машинному обучению</a:t>
            </a:r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простой-средней сложности; </a:t>
            </a:r>
          </a:p>
          <a:p>
            <a:pPr lvl="1"/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 поймете почему </a:t>
            </a:r>
            <a:r>
              <a:rPr lang="en-US" sz="2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SkyNet</a:t>
            </a:r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нам пока не грозит</a:t>
            </a:r>
            <a:endParaRPr lang="ru-RU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AA37AAF0-DC39-4397-BF9C-29468484557A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57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0992544" y="6237312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15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6AFA11B9-21A9-4BA7-BA37-9296ACC5CB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7528" y="1413025"/>
            <a:ext cx="8208963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ru-RU" altLang="ru-RU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Контакты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F4F1B9-2F94-4410-894E-D81FD3D4A0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9456" y="2008627"/>
            <a:ext cx="7251770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ru-RU" altLang="ru-RU" dirty="0">
                <a:solidFill>
                  <a:schemeClr val="bg1"/>
                </a:solidFill>
              </a:rPr>
              <a:t>Долганов Антон Юрьевич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u="sng" dirty="0">
                <a:solidFill>
                  <a:schemeClr val="bg1"/>
                </a:solidFill>
              </a:rPr>
              <a:t>anton.dolganov@urfu.ru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ru-RU" u="sng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ru-RU" dirty="0">
                <a:solidFill>
                  <a:schemeClr val="bg1"/>
                </a:solidFill>
              </a:rPr>
              <a:t>Telegram: </a:t>
            </a:r>
            <a:r>
              <a:rPr lang="ru-RU" altLang="ru-RU" dirty="0">
                <a:solidFill>
                  <a:schemeClr val="bg1"/>
                </a:solidFill>
              </a:rPr>
              <a:t>+7-912-665-32-97 / </a:t>
            </a:r>
            <a:r>
              <a:rPr lang="en-US" altLang="ru-RU" dirty="0">
                <a:solidFill>
                  <a:schemeClr val="bg1"/>
                </a:solidFill>
              </a:rPr>
              <a:t>@</a:t>
            </a:r>
            <a:r>
              <a:rPr lang="en-US" altLang="ru-RU" dirty="0" err="1">
                <a:solidFill>
                  <a:schemeClr val="bg1"/>
                </a:solidFill>
              </a:rPr>
              <a:t>not_olga</a:t>
            </a:r>
            <a:endParaRPr lang="ru-RU" altLang="ru-RU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Tx/>
              <a:buNone/>
            </a:pPr>
            <a:endParaRPr lang="ru-RU" altLang="ru-RU" dirty="0">
              <a:solidFill>
                <a:schemeClr val="bg1"/>
              </a:solidFill>
            </a:endParaRPr>
          </a:p>
        </p:txBody>
      </p:sp>
      <p:sp>
        <p:nvSpPr>
          <p:cNvPr id="15" name="Нижний колонтитул 6">
            <a:extLst>
              <a:ext uri="{FF2B5EF4-FFF2-40B4-BE49-F238E27FC236}">
                <a16:creationId xmlns:a16="http://schemas.microsoft.com/office/drawing/2014/main" id="{B7A39069-6067-4B52-971F-5D9059BC613C}"/>
              </a:ext>
            </a:extLst>
          </p:cNvPr>
          <p:cNvSpPr txBox="1">
            <a:spLocks/>
          </p:cNvSpPr>
          <p:nvPr/>
        </p:nvSpPr>
        <p:spPr>
          <a:xfrm>
            <a:off x="2775754" y="238955"/>
            <a:ext cx="6307816" cy="4492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53C59D08-E4A5-40F7-AA80-7E0D47033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64706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Прямая соединительная линия 16">
            <a:extLst>
              <a:ext uri="{FF2B5EF4-FFF2-40B4-BE49-F238E27FC236}">
                <a16:creationId xmlns:a16="http://schemas.microsoft.com/office/drawing/2014/main" id="{9CEEC138-E88A-4867-AECC-23082E39D24A}"/>
              </a:ext>
            </a:extLst>
          </p:cNvPr>
          <p:cNvCxnSpPr>
            <a:cxnSpLocks/>
          </p:cNvCxnSpPr>
          <p:nvPr/>
        </p:nvCxnSpPr>
        <p:spPr>
          <a:xfrm flipV="1">
            <a:off x="169187" y="924745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A7F62A9A-59C9-498A-A852-EB4D6AA4A34F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760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09320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16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46283" y="4047475"/>
            <a:ext cx="729943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7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8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8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9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115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9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8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8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r>
              <a:rPr lang="en-US" sz="7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?</a:t>
            </a:r>
            <a:endParaRPr lang="ru-RU" sz="6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Нижний колонтитул 6">
            <a:extLst>
              <a:ext uri="{FF2B5EF4-FFF2-40B4-BE49-F238E27FC236}">
                <a16:creationId xmlns:a16="http://schemas.microsoft.com/office/drawing/2014/main" id="{F1CC6BC9-48CA-49F2-8F95-58CDE34BEF47}"/>
              </a:ext>
            </a:extLst>
          </p:cNvPr>
          <p:cNvSpPr txBox="1">
            <a:spLocks/>
          </p:cNvSpPr>
          <p:nvPr/>
        </p:nvSpPr>
        <p:spPr>
          <a:xfrm>
            <a:off x="2775754" y="238955"/>
            <a:ext cx="6307816" cy="4492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1D7B529-F0D4-464F-B21F-2E4DFC741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64706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5D0D1A7-F68F-4DF0-BEF3-E5C81FEB8124}"/>
              </a:ext>
            </a:extLst>
          </p:cNvPr>
          <p:cNvCxnSpPr>
            <a:cxnSpLocks/>
          </p:cNvCxnSpPr>
          <p:nvPr/>
        </p:nvCxnSpPr>
        <p:spPr>
          <a:xfrm flipV="1">
            <a:off x="169187" y="924745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894BCBA-66D4-4117-AEAD-E62DD9D583D8}"/>
              </a:ext>
            </a:extLst>
          </p:cNvPr>
          <p:cNvSpPr txBox="1">
            <a:spLocks/>
          </p:cNvSpPr>
          <p:nvPr/>
        </p:nvSpPr>
        <p:spPr>
          <a:xfrm>
            <a:off x="1896117" y="2166286"/>
            <a:ext cx="8568952" cy="8277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6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Вопросы, пожелания, предложения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65A395D8-9EF5-4219-A04F-43607E633574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563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47528" y="754408"/>
            <a:ext cx="7920880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 преподавателе</a:t>
            </a:r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idx="4294967295"/>
          </p:nvPr>
        </p:nvSpPr>
        <p:spPr>
          <a:xfrm>
            <a:off x="2783632" y="276278"/>
            <a:ext cx="6299938" cy="448652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0848528" y="6358493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2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Прямая соединительная линия 12"/>
          <p:cNvCxnSpPr>
            <a:cxnSpLocks/>
          </p:cNvCxnSpPr>
          <p:nvPr/>
        </p:nvCxnSpPr>
        <p:spPr>
          <a:xfrm>
            <a:off x="10817" y="962067"/>
            <a:ext cx="1218118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3067784-752C-48BF-9F66-E57B3B7C1ADC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241D6E-32AA-422E-8CAB-1DEE584227D2}"/>
              </a:ext>
            </a:extLst>
          </p:cNvPr>
          <p:cNvSpPr txBox="1"/>
          <p:nvPr/>
        </p:nvSpPr>
        <p:spPr>
          <a:xfrm>
            <a:off x="119336" y="1755749"/>
            <a:ext cx="74888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 2016/17 учебном году прошел научную стажировку в </a:t>
            </a:r>
            <a:r>
              <a:rPr lang="ru-RU" sz="1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Faculdade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Ciencias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e </a:t>
            </a:r>
            <a:r>
              <a:rPr lang="ru-RU" sz="1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Technologia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ru-RU" sz="1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Universidade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Nova </a:t>
            </a:r>
            <a:r>
              <a:rPr lang="ru-RU" sz="1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Lisboa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(Лиссабон, Португалия) за счет Стипендии Президента РФ на обучение за рубежом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A2999C-9831-4D11-8CB7-5EA2CCEEA154}"/>
              </a:ext>
            </a:extLst>
          </p:cNvPr>
          <p:cNvSpPr txBox="1"/>
          <p:nvPr/>
        </p:nvSpPr>
        <p:spPr>
          <a:xfrm>
            <a:off x="123257" y="3288094"/>
            <a:ext cx="74888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победил в мероприятии Science </a:t>
            </a:r>
            <a:r>
              <a:rPr lang="ru-RU" sz="1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Slam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ru-RU" sz="1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Football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с темой доклада «Как </a:t>
            </a:r>
            <a:r>
              <a:rPr lang="ru-RU" sz="1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машинное обучение 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влияет на тренированность футболистов»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C26138-B82D-4778-A7A6-2CBFB5BF7598}"/>
              </a:ext>
            </a:extLst>
          </p:cNvPr>
          <p:cNvSpPr txBox="1"/>
          <p:nvPr/>
        </p:nvSpPr>
        <p:spPr>
          <a:xfrm>
            <a:off x="119336" y="4797152"/>
            <a:ext cx="76328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защитил диссертационную работу «Информационная система </a:t>
            </a:r>
            <a:r>
              <a:rPr lang="ru-RU" sz="1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поддержки принятия решения 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врача при лечении заболеваний, сопровождающихся нарушениями регуляции вегетативной нервной системы»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0F3638-126D-4F45-B022-CCC3D9DBADD4}"/>
              </a:ext>
            </a:extLst>
          </p:cNvPr>
          <p:cNvSpPr txBox="1"/>
          <p:nvPr/>
        </p:nvSpPr>
        <p:spPr>
          <a:xfrm>
            <a:off x="2976686" y="4227044"/>
            <a:ext cx="6106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	</a:t>
            </a:r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https://youtu.be/-WzZrO-RECc</a:t>
            </a:r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10FD3C08-A726-464A-904F-96541449C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8990" y="1102834"/>
            <a:ext cx="2238836" cy="316783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5">
            <a:extLst>
              <a:ext uri="{FF2B5EF4-FFF2-40B4-BE49-F238E27FC236}">
                <a16:creationId xmlns:a16="http://schemas.microsoft.com/office/drawing/2014/main" id="{17E0424D-6690-43FA-9676-B0EA3CDF8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515" y="4314299"/>
            <a:ext cx="3642025" cy="242706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F3D1B07-1E05-41D3-A0EE-A1A772971731}"/>
              </a:ext>
            </a:extLst>
          </p:cNvPr>
          <p:cNvSpPr txBox="1"/>
          <p:nvPr/>
        </p:nvSpPr>
        <p:spPr>
          <a:xfrm>
            <a:off x="3429434" y="6210287"/>
            <a:ext cx="4403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http://hdl.handle.net/10995/72371</a:t>
            </a:r>
            <a:endParaRPr lang="ru-RU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77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47528" y="754408"/>
            <a:ext cx="7920880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 преподавателе</a:t>
            </a:r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idx="4294967295"/>
          </p:nvPr>
        </p:nvSpPr>
        <p:spPr>
          <a:xfrm>
            <a:off x="2783632" y="276278"/>
            <a:ext cx="6299938" cy="448652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0848528" y="6358493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3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Прямая соединительная линия 12"/>
          <p:cNvCxnSpPr>
            <a:cxnSpLocks/>
          </p:cNvCxnSpPr>
          <p:nvPr/>
        </p:nvCxnSpPr>
        <p:spPr>
          <a:xfrm>
            <a:off x="10817" y="962067"/>
            <a:ext cx="1218118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Прямоугольник 2"/>
          <p:cNvSpPr/>
          <p:nvPr/>
        </p:nvSpPr>
        <p:spPr>
          <a:xfrm>
            <a:off x="387063" y="5868830"/>
            <a:ext cx="7869177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21-25</a:t>
            </a:r>
            <a:r>
              <a:rPr lang="ru-RU" sz="19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сентября</a:t>
            </a:r>
            <a:r>
              <a:rPr lang="en-US" sz="19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2020 </a:t>
            </a:r>
            <a:r>
              <a:rPr lang="ru-RU" sz="19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представлял Россию на </a:t>
            </a:r>
            <a:r>
              <a:rPr lang="en-US" sz="19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5th BRICS Young Scientist Forum </a:t>
            </a:r>
            <a:r>
              <a:rPr lang="ru-RU" sz="19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 трэку</a:t>
            </a:r>
            <a:r>
              <a:rPr lang="en-US" sz="19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“</a:t>
            </a:r>
            <a:r>
              <a:rPr lang="en-US" sz="19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Artificial Intelligence</a:t>
            </a:r>
            <a:r>
              <a:rPr lang="en-US" sz="19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” </a:t>
            </a:r>
            <a:endParaRPr lang="ru-RU" sz="19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3067784-752C-48BF-9F66-E57B3B7C1ADC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75EFEE-127C-41A5-B36C-E47081597D83}"/>
              </a:ext>
            </a:extLst>
          </p:cNvPr>
          <p:cNvSpPr txBox="1"/>
          <p:nvPr/>
        </p:nvSpPr>
        <p:spPr>
          <a:xfrm>
            <a:off x="191344" y="1516306"/>
            <a:ext cx="784616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реализовывал грант от УМНИК НТИ-</a:t>
            </a:r>
            <a:r>
              <a:rPr lang="ru-RU" sz="18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ХелсНет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по проекту «Разработка системы оценки уровня физической подготовки человека по данным изменений его функционального состояния при помощи </a:t>
            </a:r>
            <a:r>
              <a:rPr lang="ru-RU" sz="1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методов машинного обучения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»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C3105A-F098-4661-9A3F-BAAC4B0AE562}"/>
              </a:ext>
            </a:extLst>
          </p:cNvPr>
          <p:cNvSpPr txBox="1"/>
          <p:nvPr/>
        </p:nvSpPr>
        <p:spPr>
          <a:xfrm>
            <a:off x="184515" y="2828835"/>
            <a:ext cx="784616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получал Стипендию Президента РФ по тематике «Разработка методики применения </a:t>
            </a:r>
            <a:r>
              <a:rPr lang="ru-RU" sz="1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методов машинного обучения </a:t>
            </a:r>
            <a:r>
              <a:rPr lang="ru-RU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 задаче косвенной оценки артериального давления по данным электрокардиографии»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336C58-E435-4EA4-95AE-7B556E43060D}"/>
              </a:ext>
            </a:extLst>
          </p:cNvPr>
          <p:cNvSpPr txBox="1"/>
          <p:nvPr/>
        </p:nvSpPr>
        <p:spPr>
          <a:xfrm>
            <a:off x="335360" y="4083229"/>
            <a:ext cx="79208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https://grants.extech.ru/grants/res/winners.php?OZ=4&amp;TZ=U&amp;year=2019</a:t>
            </a:r>
            <a:endParaRPr lang="ru-RU" sz="16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49AEC5-0EEB-4664-A9B0-AC858CF56C11}"/>
              </a:ext>
            </a:extLst>
          </p:cNvPr>
          <p:cNvSpPr txBox="1"/>
          <p:nvPr/>
        </p:nvSpPr>
        <p:spPr>
          <a:xfrm>
            <a:off x="207038" y="4538010"/>
            <a:ext cx="812121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получил грант Президента РФ с темой «Интерпретации результатов моделей </a:t>
            </a:r>
            <a:r>
              <a:rPr lang="ru-RU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машинного обучения </a:t>
            </a:r>
            <a:r>
              <a:rPr lang="ru-RU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при анализе биомедицинских сигналов» 	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906921-A8FA-4579-AF73-45C74F518260}"/>
              </a:ext>
            </a:extLst>
          </p:cNvPr>
          <p:cNvSpPr txBox="1"/>
          <p:nvPr/>
        </p:nvSpPr>
        <p:spPr>
          <a:xfrm>
            <a:off x="2351652" y="5394632"/>
            <a:ext cx="62468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https://grants.extech.ru/show_news.php?id=251</a:t>
            </a:r>
            <a:endParaRPr lang="ru-RU" dirty="0"/>
          </a:p>
        </p:txBody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9022D1FF-A546-4A01-8CBA-D0A14B9C5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724" y="1454845"/>
            <a:ext cx="3033350" cy="13030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AADE9C24-CD37-4499-A160-B51ED57C01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9211" y="2862800"/>
            <a:ext cx="2797521" cy="373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62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68E66E9-EC84-4DCD-8957-9F5819CC7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385" y="1471419"/>
            <a:ext cx="4348552" cy="30855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6C1808-D252-4FBB-9F79-D286E000C7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92" t="2032" r="4869" b="182"/>
          <a:stretch/>
        </p:blipFill>
        <p:spPr>
          <a:xfrm>
            <a:off x="4930174" y="1475454"/>
            <a:ext cx="2442161" cy="353364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47528" y="754408"/>
            <a:ext cx="7920880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О преподавателе</a:t>
            </a:r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idx="4294967295"/>
          </p:nvPr>
        </p:nvSpPr>
        <p:spPr>
          <a:xfrm>
            <a:off x="2783632" y="276278"/>
            <a:ext cx="6299938" cy="448652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0848528" y="6358493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4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Прямая соединительная линия 12"/>
          <p:cNvCxnSpPr>
            <a:cxnSpLocks/>
          </p:cNvCxnSpPr>
          <p:nvPr/>
        </p:nvCxnSpPr>
        <p:spPr>
          <a:xfrm>
            <a:off x="10817" y="962067"/>
            <a:ext cx="1218118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3067784-752C-48BF-9F66-E57B3B7C1ADC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E20D77F-4763-494A-8A91-555239285FE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61" y="1401382"/>
            <a:ext cx="4648760" cy="32727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6BADDA6-C7A4-4301-A108-46C15719C1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44526" y="4270178"/>
            <a:ext cx="3223803" cy="25108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81B9F36B-CDCE-4AF3-AE86-55ADCABC19C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" b="2163"/>
          <a:stretch/>
        </p:blipFill>
        <p:spPr>
          <a:xfrm>
            <a:off x="773113" y="4270178"/>
            <a:ext cx="3313303" cy="25119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1FC5D6C3-3290-460D-A5EE-043140735FF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2108" y="4319658"/>
            <a:ext cx="3092468" cy="25383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0577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19536" y="873070"/>
            <a:ext cx="7920880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Структура Курса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81328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5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23391" y="1647198"/>
            <a:ext cx="11325561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 семестра (</a:t>
            </a:r>
            <a:r>
              <a:rPr lang="tr-TR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 </a:t>
            </a:r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ЗЕТ) </a:t>
            </a:r>
            <a:endParaRPr lang="en-US" sz="3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ru-RU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tr-TR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 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пара в неделю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На каждой паре будет Лекционный Материал и Обсуждение Практик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Нижний колонтитул 6">
            <a:extLst>
              <a:ext uri="{FF2B5EF4-FFF2-40B4-BE49-F238E27FC236}">
                <a16:creationId xmlns:a16="http://schemas.microsoft.com/office/drawing/2014/main" id="{B1E14AE0-CCE5-4C35-9460-1E8354734DBB}"/>
              </a:ext>
            </a:extLst>
          </p:cNvPr>
          <p:cNvSpPr txBox="1">
            <a:spLocks/>
          </p:cNvSpPr>
          <p:nvPr/>
        </p:nvSpPr>
        <p:spPr>
          <a:xfrm>
            <a:off x="2783632" y="276278"/>
            <a:ext cx="6299938" cy="448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4951F6B-99C0-405D-A10F-E177FD9B4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5730426-2281-4C49-AE2D-ECF7915C6CCF}"/>
              </a:ext>
            </a:extLst>
          </p:cNvPr>
          <p:cNvCxnSpPr>
            <a:cxnSpLocks/>
          </p:cNvCxnSpPr>
          <p:nvPr/>
        </p:nvCxnSpPr>
        <p:spPr>
          <a:xfrm>
            <a:off x="10817" y="962067"/>
            <a:ext cx="1218118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F7513889-5A29-4BAB-8174-42AFBEF3E00D}"/>
              </a:ext>
            </a:extLst>
          </p:cNvPr>
          <p:cNvSpPr/>
          <p:nvPr/>
        </p:nvSpPr>
        <p:spPr>
          <a:xfrm>
            <a:off x="623391" y="3667969"/>
            <a:ext cx="1132556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БРС</a:t>
            </a:r>
            <a:endParaRPr lang="en-US" sz="3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ru-RU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Итоговая оценка = 0.4*Лекции+0.6*Практики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ru-RU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Лекции = Посещение (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15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баллов) + Ответы на вопросы по лекциям (</a:t>
            </a:r>
            <a:r>
              <a:rPr lang="en-US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85</a:t>
            </a:r>
            <a:r>
              <a:rPr lang="ru-RU" sz="2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баллов)</a:t>
            </a:r>
          </a:p>
          <a:p>
            <a:endParaRPr lang="ru-RU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Практики = 0.5*Выполнение практик + 0.5*зачет/экзамен</a:t>
            </a:r>
          </a:p>
          <a:p>
            <a:endParaRPr lang="en-US" sz="20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319FF1A-4D0D-4FBC-B0EE-1D310EB6942F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02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19536" y="873070"/>
            <a:ext cx="7920880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Формат Работы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81328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6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23391" y="1714381"/>
            <a:ext cx="11325561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Лекции и Зачет/Экзамен</a:t>
            </a:r>
          </a:p>
          <a:p>
            <a:endParaRPr lang="ru-RU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MS Teams (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по расписанию)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Записи Лекций на 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YouTube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(если надо)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Нижний колонтитул 6">
            <a:extLst>
              <a:ext uri="{FF2B5EF4-FFF2-40B4-BE49-F238E27FC236}">
                <a16:creationId xmlns:a16="http://schemas.microsoft.com/office/drawing/2014/main" id="{B1E14AE0-CCE5-4C35-9460-1E8354734DBB}"/>
              </a:ext>
            </a:extLst>
          </p:cNvPr>
          <p:cNvSpPr txBox="1">
            <a:spLocks/>
          </p:cNvSpPr>
          <p:nvPr/>
        </p:nvSpPr>
        <p:spPr>
          <a:xfrm>
            <a:off x="2783632" y="276278"/>
            <a:ext cx="6299938" cy="448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4951F6B-99C0-405D-A10F-E177FD9B4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5730426-2281-4C49-AE2D-ECF7915C6CCF}"/>
              </a:ext>
            </a:extLst>
          </p:cNvPr>
          <p:cNvCxnSpPr>
            <a:cxnSpLocks/>
          </p:cNvCxnSpPr>
          <p:nvPr/>
        </p:nvCxnSpPr>
        <p:spPr>
          <a:xfrm>
            <a:off x="10817" y="962067"/>
            <a:ext cx="1218118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F7513889-5A29-4BAB-8174-42AFBEF3E00D}"/>
              </a:ext>
            </a:extLst>
          </p:cNvPr>
          <p:cNvSpPr/>
          <p:nvPr/>
        </p:nvSpPr>
        <p:spPr>
          <a:xfrm>
            <a:off x="545489" y="3941537"/>
            <a:ext cx="11325561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Вопросы и Практики</a:t>
            </a:r>
            <a:endParaRPr lang="en-US" sz="3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ru-RU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lvl="1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Система </a:t>
            </a:r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Moodle</a:t>
            </a:r>
            <a:endParaRPr lang="ru-RU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tr-TR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https://elearn.urfu.ru/course/view.php?id=6550</a:t>
            </a:r>
            <a:endParaRPr lang="ru-RU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Машинное обучение </a:t>
            </a:r>
            <a:endParaRPr lang="en-US" sz="2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/>
            <a:r>
              <a:rPr lang="en-US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  <a:r>
              <a:rPr lang="ru-RU" sz="24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кодовое слово </a:t>
            </a:r>
            <a:r>
              <a:rPr lang="en-US" sz="24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mlday</a:t>
            </a:r>
            <a:endParaRPr lang="ru-RU" sz="14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0319FF1A-4D0D-4FBC-B0EE-1D310EB6942F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6049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19536" y="873070"/>
            <a:ext cx="7920880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Список Тем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09320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7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551384" y="1679696"/>
            <a:ext cx="9649072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ru-RU" sz="2800" b="1" baseline="30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ый</a:t>
            </a:r>
            <a:r>
              <a:rPr lang="en-US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Семестр</a:t>
            </a:r>
            <a:r>
              <a:rPr lang="en-US" sz="2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lvl="1">
              <a:spcAft>
                <a:spcPts val="600"/>
              </a:spcAft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Введение в машинное обучение</a:t>
            </a:r>
            <a:endParaRPr lang="en-US" sz="2800" dirty="0">
              <a:solidFill>
                <a:schemeClr val="bg1"/>
              </a:solidFill>
              <a:latin typeface="-apple-system"/>
            </a:endParaRPr>
          </a:p>
          <a:p>
            <a:pPr lvl="1">
              <a:spcAft>
                <a:spcPts val="600"/>
              </a:spcAft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Введение в анализ данных</a:t>
            </a:r>
            <a:endParaRPr lang="en-US" sz="2800" dirty="0">
              <a:solidFill>
                <a:schemeClr val="bg1"/>
              </a:solidFill>
              <a:latin typeface="-apple-system"/>
            </a:endParaRPr>
          </a:p>
          <a:p>
            <a:pPr lvl="1">
              <a:spcAft>
                <a:spcPts val="600"/>
              </a:spcAft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Классические алгоритмы машинного обучения</a:t>
            </a:r>
            <a:endParaRPr lang="en-US" sz="2800" dirty="0">
              <a:solidFill>
                <a:schemeClr val="bg1"/>
              </a:solidFill>
              <a:latin typeface="-apple-system"/>
            </a:endParaRP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Линейные модели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Нелинейные модели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Модели деревьев</a:t>
            </a:r>
          </a:p>
          <a:p>
            <a:pPr marL="914400" lvl="1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Модели ансамблей</a:t>
            </a:r>
          </a:p>
          <a:p>
            <a:pPr lvl="1">
              <a:spcAft>
                <a:spcPts val="600"/>
              </a:spcAft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Лучшие практики применения машинного обучения</a:t>
            </a:r>
          </a:p>
        </p:txBody>
      </p:sp>
      <p:sp>
        <p:nvSpPr>
          <p:cNvPr id="10" name="Нижний колонтитул 6">
            <a:extLst>
              <a:ext uri="{FF2B5EF4-FFF2-40B4-BE49-F238E27FC236}">
                <a16:creationId xmlns:a16="http://schemas.microsoft.com/office/drawing/2014/main" id="{1314C969-7F2F-4BCD-9BC3-CD176ECE0BF3}"/>
              </a:ext>
            </a:extLst>
          </p:cNvPr>
          <p:cNvSpPr txBox="1">
            <a:spLocks/>
          </p:cNvSpPr>
          <p:nvPr/>
        </p:nvSpPr>
        <p:spPr>
          <a:xfrm>
            <a:off x="2783632" y="276278"/>
            <a:ext cx="6299938" cy="448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0682981-761B-4C5D-B9E4-B19CCF53B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E70E7A8-8BFE-4FB7-9FCF-2704D6DE8346}"/>
              </a:ext>
            </a:extLst>
          </p:cNvPr>
          <p:cNvCxnSpPr>
            <a:cxnSpLocks/>
          </p:cNvCxnSpPr>
          <p:nvPr/>
        </p:nvCxnSpPr>
        <p:spPr>
          <a:xfrm>
            <a:off x="10817" y="962067"/>
            <a:ext cx="1218118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82D7C0FB-2F10-45B2-B0AB-77B9AC80BC01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946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19536" y="873070"/>
            <a:ext cx="7920880" cy="82773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No Free Lunch Theorem</a:t>
            </a:r>
            <a:endParaRPr lang="ru-RU" sz="3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09320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8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Нижний колонтитул 6">
            <a:extLst>
              <a:ext uri="{FF2B5EF4-FFF2-40B4-BE49-F238E27FC236}">
                <a16:creationId xmlns:a16="http://schemas.microsoft.com/office/drawing/2014/main" id="{1314C969-7F2F-4BCD-9BC3-CD176ECE0BF3}"/>
              </a:ext>
            </a:extLst>
          </p:cNvPr>
          <p:cNvSpPr txBox="1">
            <a:spLocks/>
          </p:cNvSpPr>
          <p:nvPr/>
        </p:nvSpPr>
        <p:spPr>
          <a:xfrm>
            <a:off x="2783632" y="276278"/>
            <a:ext cx="6299938" cy="448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0682981-761B-4C5D-B9E4-B19CCF53B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E70E7A8-8BFE-4FB7-9FCF-2704D6DE8346}"/>
              </a:ext>
            </a:extLst>
          </p:cNvPr>
          <p:cNvCxnSpPr>
            <a:cxnSpLocks/>
          </p:cNvCxnSpPr>
          <p:nvPr/>
        </p:nvCxnSpPr>
        <p:spPr>
          <a:xfrm>
            <a:off x="10817" y="962067"/>
            <a:ext cx="12181183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82D7C0FB-2F10-45B2-B0AB-77B9AC80BC01}"/>
              </a:ext>
            </a:extLst>
          </p:cNvPr>
          <p:cNvSpPr/>
          <p:nvPr/>
        </p:nvSpPr>
        <p:spPr>
          <a:xfrm>
            <a:off x="11556540" y="138599"/>
            <a:ext cx="314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2564F402-107B-412E-88EB-B67F8FB7132B}"/>
              </a:ext>
            </a:extLst>
          </p:cNvPr>
          <p:cNvSpPr/>
          <p:nvPr/>
        </p:nvSpPr>
        <p:spPr>
          <a:xfrm>
            <a:off x="263352" y="1978814"/>
            <a:ext cx="694877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-apple-system"/>
              </a:rPr>
              <a:t>В машинном обучении есть так называемая теорема «</a:t>
            </a:r>
            <a:r>
              <a:rPr lang="tr-TR" sz="2400" dirty="0">
                <a:solidFill>
                  <a:schemeClr val="bg1"/>
                </a:solidFill>
                <a:latin typeface="-apple-system"/>
              </a:rPr>
              <a:t>No Free Lunch</a:t>
            </a:r>
            <a:r>
              <a:rPr lang="ru-RU" sz="2400" dirty="0">
                <a:solidFill>
                  <a:schemeClr val="bg1"/>
                </a:solidFill>
                <a:latin typeface="-apple-system"/>
              </a:rPr>
              <a:t>».</a:t>
            </a:r>
          </a:p>
          <a:p>
            <a:endParaRPr lang="ru-RU" sz="2400" dirty="0">
              <a:solidFill>
                <a:schemeClr val="bg1"/>
              </a:solidFill>
              <a:latin typeface="-apple-system"/>
            </a:endParaRPr>
          </a:p>
          <a:p>
            <a:r>
              <a:rPr lang="ru-RU" sz="2400" dirty="0">
                <a:solidFill>
                  <a:schemeClr val="bg1"/>
                </a:solidFill>
                <a:latin typeface="-apple-system"/>
              </a:rPr>
              <a:t>В нем говорится, что ни один алгоритм не работает лучше всего для каждой конкретной задачи.</a:t>
            </a:r>
          </a:p>
          <a:p>
            <a:endParaRPr lang="ru-RU" sz="2400" dirty="0">
              <a:solidFill>
                <a:schemeClr val="bg1"/>
              </a:solidFill>
              <a:latin typeface="-apple-system"/>
            </a:endParaRPr>
          </a:p>
          <a:p>
            <a:r>
              <a:rPr lang="ru-RU" sz="2400" dirty="0">
                <a:solidFill>
                  <a:schemeClr val="bg1"/>
                </a:solidFill>
                <a:latin typeface="-apple-system"/>
              </a:rPr>
              <a:t>В результате вам следует попробовать множество различных алгоритмов для решения вашей проблемы, используя при этом «тестовый набор» данных для оценки производительности и выбора победителя.</a:t>
            </a:r>
          </a:p>
        </p:txBody>
      </p:sp>
      <p:pic>
        <p:nvPicPr>
          <p:cNvPr id="11" name="Picture 2" descr="No Free Lunch">
            <a:extLst>
              <a:ext uri="{FF2B5EF4-FFF2-40B4-BE49-F238E27FC236}">
                <a16:creationId xmlns:a16="http://schemas.microsoft.com/office/drawing/2014/main" id="{85A97526-AC32-40B1-9D36-43C250AC70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1"/>
          <a:stretch/>
        </p:blipFill>
        <p:spPr bwMode="auto">
          <a:xfrm>
            <a:off x="7473271" y="2492896"/>
            <a:ext cx="4397779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748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19536" y="873070"/>
            <a:ext cx="7920880" cy="827739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Список Тем</a:t>
            </a:r>
          </a:p>
        </p:txBody>
      </p:sp>
      <p:sp>
        <p:nvSpPr>
          <p:cNvPr id="8" name="Номер слайда 7"/>
          <p:cNvSpPr>
            <a:spLocks noGrp="1"/>
          </p:cNvSpPr>
          <p:nvPr>
            <p:ph type="sldNum" idx="4294967295"/>
          </p:nvPr>
        </p:nvSpPr>
        <p:spPr>
          <a:xfrm>
            <a:off x="11064552" y="6309320"/>
            <a:ext cx="956409" cy="382875"/>
          </a:xfrm>
          <a:prstGeom prst="rect">
            <a:avLst/>
          </a:prstGeom>
        </p:spPr>
        <p:txBody>
          <a:bodyPr/>
          <a:lstStyle/>
          <a:p>
            <a:fld id="{3CD50FA3-7693-4AD1-9E83-82DEDF06D4CE}" type="slidenum">
              <a:rPr lang="ru-RU" sz="2400" spc="-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pPr/>
              <a:t>9</a:t>
            </a:fld>
            <a:endParaRPr lang="ru-RU" sz="2400" spc="-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35360" y="1700809"/>
            <a:ext cx="11685601" cy="447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ru-RU" sz="2400" b="1" baseline="30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ой</a:t>
            </a:r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ru-RU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Семестр</a:t>
            </a:r>
            <a:r>
              <a:rPr lang="en-US" sz="24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Компьютерное зрение</a:t>
            </a:r>
          </a:p>
          <a:p>
            <a:pPr marL="1371600" lvl="2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Классический подход</a:t>
            </a:r>
          </a:p>
          <a:p>
            <a:pPr marL="1371600" lvl="2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800" dirty="0" err="1">
                <a:solidFill>
                  <a:schemeClr val="bg1"/>
                </a:solidFill>
                <a:latin typeface="-apple-system"/>
              </a:rPr>
              <a:t>Нейросетевой</a:t>
            </a:r>
            <a:r>
              <a:rPr lang="ru-RU" sz="2800" dirty="0">
                <a:solidFill>
                  <a:schemeClr val="bg1"/>
                </a:solidFill>
                <a:latin typeface="-apple-system"/>
              </a:rPr>
              <a:t> подход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Нейронные сети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Обработка естественного языка</a:t>
            </a:r>
          </a:p>
          <a:p>
            <a:pPr marL="1371600" lvl="2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-apple-system"/>
              </a:rPr>
              <a:t>Классический подход</a:t>
            </a:r>
          </a:p>
          <a:p>
            <a:pPr marL="1371600" lvl="2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800" dirty="0" err="1">
                <a:solidFill>
                  <a:schemeClr val="bg1"/>
                </a:solidFill>
                <a:latin typeface="-apple-system"/>
              </a:rPr>
              <a:t>Нейросетевой</a:t>
            </a:r>
            <a:r>
              <a:rPr lang="ru-RU" sz="2800" dirty="0">
                <a:solidFill>
                  <a:schemeClr val="bg1"/>
                </a:solidFill>
                <a:latin typeface="-apple-system"/>
              </a:rPr>
              <a:t> подход</a:t>
            </a:r>
            <a:endParaRPr lang="en-US" sz="2800" dirty="0">
              <a:solidFill>
                <a:schemeClr val="bg1"/>
              </a:solidFill>
              <a:latin typeface="-apple-system"/>
            </a:endParaRPr>
          </a:p>
        </p:txBody>
      </p:sp>
      <p:sp>
        <p:nvSpPr>
          <p:cNvPr id="10" name="Нижний колонтитул 6">
            <a:extLst>
              <a:ext uri="{FF2B5EF4-FFF2-40B4-BE49-F238E27FC236}">
                <a16:creationId xmlns:a16="http://schemas.microsoft.com/office/drawing/2014/main" id="{1314C969-7F2F-4BCD-9BC3-CD176ECE0BF3}"/>
              </a:ext>
            </a:extLst>
          </p:cNvPr>
          <p:cNvSpPr txBox="1">
            <a:spLocks/>
          </p:cNvSpPr>
          <p:nvPr/>
        </p:nvSpPr>
        <p:spPr>
          <a:xfrm>
            <a:off x="2775754" y="238955"/>
            <a:ext cx="6307816" cy="4492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spc="-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Введение в курс. Антон Долганов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60682981-761B-4C5D-B9E4-B19CCF53B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" y="-27384"/>
            <a:ext cx="1769838" cy="1121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0E70E7A8-8BFE-4FB7-9FCF-2704D6DE8346}"/>
              </a:ext>
            </a:extLst>
          </p:cNvPr>
          <p:cNvCxnSpPr>
            <a:cxnSpLocks/>
          </p:cNvCxnSpPr>
          <p:nvPr/>
        </p:nvCxnSpPr>
        <p:spPr>
          <a:xfrm flipV="1">
            <a:off x="169187" y="962067"/>
            <a:ext cx="12022813" cy="1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ACA178F8-ED7F-4A7A-8DFB-35405349D740}"/>
              </a:ext>
            </a:extLst>
          </p:cNvPr>
          <p:cNvSpPr/>
          <p:nvPr/>
        </p:nvSpPr>
        <p:spPr>
          <a:xfrm>
            <a:off x="11556147" y="101277"/>
            <a:ext cx="314903" cy="52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12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</TotalTime>
  <Words>992</Words>
  <Application>Microsoft Office PowerPoint</Application>
  <PresentationFormat>Широкоэкранный</PresentationFormat>
  <Paragraphs>190</Paragraphs>
  <Slides>16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-apple-system</vt:lpstr>
      <vt:lpstr>Arial</vt:lpstr>
      <vt:lpstr>Calibri</vt:lpstr>
      <vt:lpstr>Times New Roman</vt:lpstr>
      <vt:lpstr>Verdana</vt:lpstr>
      <vt:lpstr>Тема Office</vt:lpstr>
      <vt:lpstr>Презентация PowerPoint</vt:lpstr>
      <vt:lpstr>О преподавателе</vt:lpstr>
      <vt:lpstr>О преподавателе</vt:lpstr>
      <vt:lpstr>О преподавателе</vt:lpstr>
      <vt:lpstr>Структура Курса</vt:lpstr>
      <vt:lpstr>Формат Работы</vt:lpstr>
      <vt:lpstr>Список Тем</vt:lpstr>
      <vt:lpstr>No Free Lunch Theorem</vt:lpstr>
      <vt:lpstr>Список Тем</vt:lpstr>
      <vt:lpstr>Порог Вхождения</vt:lpstr>
      <vt:lpstr>Практики</vt:lpstr>
      <vt:lpstr>Материалы для дополнительного ознакомления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Атоша</dc:creator>
  <cp:lastModifiedBy>Долганов Антон Юрьевич</cp:lastModifiedBy>
  <cp:revision>58</cp:revision>
  <dcterms:created xsi:type="dcterms:W3CDTF">2019-05-20T04:53:11Z</dcterms:created>
  <dcterms:modified xsi:type="dcterms:W3CDTF">2022-02-18T07:10:34Z</dcterms:modified>
</cp:coreProperties>
</file>

<file path=docProps/thumbnail.jpeg>
</file>